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58" r:id="rId5"/>
    <p:sldId id="281" r:id="rId6"/>
    <p:sldId id="275" r:id="rId7"/>
    <p:sldId id="276" r:id="rId8"/>
    <p:sldId id="278" r:id="rId9"/>
    <p:sldId id="259" r:id="rId10"/>
    <p:sldId id="260" r:id="rId11"/>
    <p:sldId id="282" r:id="rId12"/>
    <p:sldId id="277" r:id="rId13"/>
    <p:sldId id="267" r:id="rId14"/>
    <p:sldId id="269" r:id="rId15"/>
    <p:sldId id="261" r:id="rId16"/>
    <p:sldId id="283" r:id="rId17"/>
    <p:sldId id="280" r:id="rId18"/>
    <p:sldId id="272" r:id="rId19"/>
    <p:sldId id="271" r:id="rId20"/>
    <p:sldId id="26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C000"/>
    <a:srgbClr val="8FAADD"/>
    <a:srgbClr val="94D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/>
    <p:restoredTop sz="95482"/>
  </p:normalViewPr>
  <p:slideViewPr>
    <p:cSldViewPr snapToGrid="0" snapToObjects="1">
      <p:cViewPr>
        <p:scale>
          <a:sx n="120" d="100"/>
          <a:sy n="120" d="100"/>
        </p:scale>
        <p:origin x="68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A9D43-6914-AF4E-A6E6-76CB44854A5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EE88-631E-0544-927C-F24B88FAC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EE88-631E-0544-927C-F24B88FAC9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FFFB-6FEF-8042-954D-45C66849F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2EC9E-F1C8-4246-A762-2EBC1049E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FCB8-7634-3D49-830E-C054465A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D2E6-5510-A846-9ED9-060C9515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28902-8573-5649-B6E8-82605427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BE-88D0-6149-A8A9-2300D246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38B58-633F-E549-AAE5-F0C3178EC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D7DEB-AC09-3640-A643-F2FAC36B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55D88-4FE0-1044-8865-CB8ABC0C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275A-08AF-FB4C-BF3E-0FA10579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EBD7A-93B1-0E4A-BB19-E884B7F30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497AC-EF2A-FF40-911F-5AE5F40FE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0D218-93DF-F449-AD38-C7805AB0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326F-389E-584A-9D71-DE750DAF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5409-4851-9F4B-9DB2-1A17A1B5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1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19DB-0091-D849-9360-7A7C7135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E0A1-4113-7A4E-8BC4-69925449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7922-2FE4-4246-97C9-F695B2A0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929A-91A7-C54E-939B-31D934D6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82B7E-CB5C-F147-BF39-1F4A930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C9F2-437B-1146-85EE-EF4F443A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8E4B-BB7F-E540-85A0-D71EF9E56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62316-7FB0-8942-8866-D8D7471A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45131-DA3E-CF4F-9190-A17E40B1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88C0B-44F4-BA45-9D0D-617C0337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1054-E1A7-6B40-A6BD-97EC8F97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EAFF-D692-0B4D-B5ED-51F704527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5CA5C-02EC-9445-B617-527986D04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48D0B-3511-AB4A-813F-B7D159C8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AD823-5674-3542-9386-BE49BB8A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C465E-3064-8B4D-98C5-F76315CF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C5A-B3FB-8849-89F0-99BF0CBD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73CE-BBE9-7C43-B56A-D3164691A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FD3E6-C20B-314E-A46F-29E3BAA4A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19DAB-5666-E945-B796-157BAA9F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23E67-2A33-E647-B547-D602A81E3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53718-A151-2946-9641-BBE0A09D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BFB7E-883B-4642-9FB2-A9D5D3D1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338C9-F4B3-D541-B99D-FB040BAD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2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2F3A-DDA6-9942-A2E6-75119B3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E962F-19D0-F348-93F7-27F2469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041BF-2C56-344E-8A8B-0C357D4E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630F7-1E19-0F40-94CA-C3758DFD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F0345-BB62-EA49-B2DC-AF805844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5C7FF-DD6B-A34E-95A8-D046472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08C5C-2223-F945-A122-4E9DB35B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7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0C2A-C441-9449-AC30-2CA64B2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4133-4111-3B49-9347-C4274778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6BFC0-3CAC-8644-97B4-28C010F6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A6EBD-8BBA-794E-A4B5-C7161C0B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EE615-ACCB-0A49-8D68-561043FB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60EE6-F1CA-E048-97EB-13E96E44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FE7C-2B48-6C4B-B26D-2ECF9B36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0A3A8-4358-9A43-B3EF-C455A9B7A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C363-5885-9841-B00B-394CFA03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AFFBB-62AB-8548-B53D-5A337F36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8F756-21D0-FF4A-8902-0657C0B6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4F781-622D-7E40-9CAC-E678216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6C89D9-AEC2-8A44-ACD8-158F75F3BBCF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B6C0F-361C-164A-897D-3A138A38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DF10-C4BB-2A40-8182-A160D4E7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C1EB-E2C0-3B40-BE84-ED78F9725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9992" y="6356350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MATH-600: Optimization and Simulation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29AF-4F29-5E47-9A58-4EE9B14B3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10868" y="6356350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l-GR" dirty="0"/>
              <a:t>10</a:t>
            </a:r>
            <a:r>
              <a:rPr lang="en-US" dirty="0"/>
              <a:t>/04/2018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24AA-0207-B847-87E1-77A83044B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8DA4F7E-1A1A-8242-858A-C47543181066}" type="slidenum">
              <a:rPr lang="en-US" smtClean="0"/>
              <a:pPr/>
              <a:t>‹#›</a:t>
            </a:fld>
            <a:r>
              <a:rPr lang="en-US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07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4BD5F-3787-6C4F-BBA8-9AE99F4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46" y="142503"/>
            <a:ext cx="1551460" cy="97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247" y="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Optimization and Simulation</a:t>
            </a:r>
            <a:br>
              <a:rPr lang="en-US" sz="5400" dirty="0"/>
            </a:br>
            <a:r>
              <a:rPr lang="en-US" sz="4000" dirty="0"/>
              <a:t>Simulation project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4847-29E8-6441-B704-10FEFC747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4209" y="3933079"/>
            <a:ext cx="4466074" cy="1828041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+mj-lt"/>
              </a:rPr>
              <a:t>Group 4:  </a:t>
            </a:r>
          </a:p>
          <a:p>
            <a:r>
              <a:rPr lang="en-US" b="1" dirty="0">
                <a:latin typeface="+mj-lt"/>
              </a:rPr>
              <a:t>Florian </a:t>
            </a:r>
            <a:r>
              <a:rPr lang="en-US" b="1" dirty="0" err="1">
                <a:latin typeface="+mj-lt"/>
              </a:rPr>
              <a:t>Aymanns</a:t>
            </a:r>
            <a:r>
              <a:rPr lang="en-US" b="1" dirty="0">
                <a:latin typeface="+mj-lt"/>
              </a:rPr>
              <a:t> </a:t>
            </a:r>
          </a:p>
          <a:p>
            <a:r>
              <a:rPr lang="en-US" b="1" dirty="0" err="1">
                <a:latin typeface="+mj-lt"/>
              </a:rPr>
              <a:t>Vasiliki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Bikia</a:t>
            </a:r>
            <a:r>
              <a:rPr lang="en-US" b="1" dirty="0">
                <a:latin typeface="+mj-lt"/>
              </a:rPr>
              <a:t> </a:t>
            </a:r>
          </a:p>
          <a:p>
            <a:r>
              <a:rPr lang="en-US" b="1" dirty="0" err="1">
                <a:latin typeface="+mj-lt"/>
              </a:rPr>
              <a:t>Dimitrios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Tsitsokas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1/21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087890-0813-AA4A-8773-8C461C84CF51}"/>
              </a:ext>
            </a:extLst>
          </p:cNvPr>
          <p:cNvSpPr txBox="1">
            <a:spLocks/>
          </p:cNvSpPr>
          <p:nvPr/>
        </p:nvSpPr>
        <p:spPr>
          <a:xfrm>
            <a:off x="3563625" y="2805587"/>
            <a:ext cx="4827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“Airline Yield Management”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71130E-B84C-664A-BA64-A9B39A70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2573" y="2805587"/>
            <a:ext cx="4879532" cy="32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1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10/21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AEF74-E1FE-1849-B3A6-5B1569728398}"/>
              </a:ext>
            </a:extLst>
          </p:cNvPr>
          <p:cNvSpPr/>
          <p:nvPr/>
        </p:nvSpPr>
        <p:spPr>
          <a:xfrm>
            <a:off x="7119187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mean-of-number-of-no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20.54  (MSE = 0.50,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10.75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33.75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51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27488-8344-5449-B920-0466C6D70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3" t="2826" r="5800" b="1925"/>
          <a:stretch/>
        </p:blipFill>
        <p:spPr>
          <a:xfrm>
            <a:off x="232154" y="971919"/>
            <a:ext cx="6177263" cy="50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2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11/21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AEF74-E1FE-1849-B3A6-5B1569728398}"/>
              </a:ext>
            </a:extLst>
          </p:cNvPr>
          <p:cNvSpPr/>
          <p:nvPr/>
        </p:nvSpPr>
        <p:spPr>
          <a:xfrm>
            <a:off x="7119188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mean-of-number-of-couldn’t-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44.62 (MSE = 3.25,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2.71)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10.5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76.25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51D75-C4E4-4540-A81D-87B28B730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" t="3668" r="5801" b="2328"/>
          <a:stretch/>
        </p:blipFill>
        <p:spPr>
          <a:xfrm>
            <a:off x="223198" y="1022472"/>
            <a:ext cx="6195176" cy="49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12/21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B569-2A2F-2746-99AE-C3875A0D6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9" t="5081" r="5587" b="3057"/>
          <a:stretch/>
        </p:blipFill>
        <p:spPr>
          <a:xfrm>
            <a:off x="2673294" y="1022472"/>
            <a:ext cx="6305107" cy="48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1031362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Variance Reduction | Control Variates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13/21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6298A-BA51-CC43-A15D-6FC9A688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73" y="1568741"/>
            <a:ext cx="4978033" cy="1249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ED8CC-42B3-B147-9426-049B2FB84111}"/>
                  </a:ext>
                </a:extLst>
              </p:cNvPr>
              <p:cNvSpPr/>
              <p:nvPr/>
            </p:nvSpPr>
            <p:spPr>
              <a:xfrm>
                <a:off x="903900" y="3245987"/>
                <a:ext cx="9249750" cy="2701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where: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X is the number of no purchase;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Y is the number of economy customers arriving;</a:t>
                </a:r>
              </a:p>
              <a:p>
                <a:pPr marL="342900" indent="-342900">
                  <a:buFontTx/>
                  <a:buChar char="-"/>
                </a:pPr>
                <a:r>
                  <a:rPr lang="el-GR" sz="2400" dirty="0">
                    <a:latin typeface="+mj-lt"/>
                  </a:rPr>
                  <a:t>μ </a:t>
                </a:r>
                <a:r>
                  <a:rPr lang="en-US" sz="2400" dirty="0">
                    <a:latin typeface="+mj-lt"/>
                  </a:rPr>
                  <a:t>is the theoretical expectation value of Y (</a:t>
                </a:r>
                <a:r>
                  <a:rPr lang="el-GR" sz="2400" dirty="0">
                    <a:latin typeface="+mj-lt"/>
                  </a:rPr>
                  <a:t>μ</a:t>
                </a:r>
                <a:r>
                  <a:rPr lang="en-US" sz="24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144(1−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b="1" dirty="0">
                    <a:latin typeface="+mj-lt"/>
                  </a:rPr>
                  <a:t>This reduced the MSE of no purchase from </a:t>
                </a:r>
                <a:r>
                  <a:rPr lang="en-US" sz="2400" b="1" u="sng" dirty="0">
                    <a:latin typeface="+mj-lt"/>
                  </a:rPr>
                  <a:t>0.4989</a:t>
                </a:r>
                <a:r>
                  <a:rPr lang="en-US" sz="2400" b="1" dirty="0">
                    <a:latin typeface="+mj-lt"/>
                  </a:rPr>
                  <a:t> to </a:t>
                </a:r>
                <a:r>
                  <a:rPr lang="en-US" sz="2400" b="1" u="sng" dirty="0">
                    <a:latin typeface="+mj-lt"/>
                  </a:rPr>
                  <a:t>0.4958</a:t>
                </a:r>
                <a:r>
                  <a:rPr lang="en-US" sz="2400" b="1" dirty="0">
                    <a:latin typeface="+mj-lt"/>
                  </a:rPr>
                  <a:t> for a total of </a:t>
                </a:r>
                <a:r>
                  <a:rPr lang="en-US" sz="2400" b="1" u="sng" dirty="0">
                    <a:latin typeface="+mj-lt"/>
                  </a:rPr>
                  <a:t>105 simulation runs</a:t>
                </a:r>
                <a:r>
                  <a:rPr lang="el-GR" sz="2400" b="1" dirty="0">
                    <a:latin typeface="+mj-lt"/>
                  </a:rPr>
                  <a:t>.</a:t>
                </a:r>
                <a:endParaRPr lang="en-US" sz="2400" b="1" u="sng" dirty="0">
                  <a:latin typeface="+mj-lt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ED8CC-42B3-B147-9426-049B2FB84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00" y="3245987"/>
                <a:ext cx="9249750" cy="2701509"/>
              </a:xfrm>
              <a:prstGeom prst="rect">
                <a:avLst/>
              </a:prstGeom>
              <a:blipFill>
                <a:blip r:embed="rId4"/>
                <a:stretch>
                  <a:fillRect l="-959" t="-1878" r="-41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8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9350805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Total revenue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14/21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1BE37-E07A-8349-8D14-B556EC99BEBD}"/>
              </a:ext>
            </a:extLst>
          </p:cNvPr>
          <p:cNvSpPr/>
          <p:nvPr/>
        </p:nvSpPr>
        <p:spPr>
          <a:xfrm>
            <a:off x="7112000" y="1110489"/>
            <a:ext cx="42504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mean-of-total-revenue: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125950 (MSE = 619.22,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571.43)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B259C-C75F-7748-96FC-AF95BE2D2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t="3187" r="4918" b="3556"/>
          <a:stretch/>
        </p:blipFill>
        <p:spPr>
          <a:xfrm>
            <a:off x="93804" y="1022472"/>
            <a:ext cx="6453963" cy="49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3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15/21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71D35-75BE-8442-8194-D301AB973014}"/>
              </a:ext>
            </a:extLst>
          </p:cNvPr>
          <p:cNvSpPr/>
          <p:nvPr/>
        </p:nvSpPr>
        <p:spPr>
          <a:xfrm>
            <a:off x="7111999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mean-of-number-of-no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90.36 (MSE = 0.50,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105.3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113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CBDB2-B5B3-DF43-BA1A-6C2EF50BB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9" t="2152" r="4080" b="2598"/>
          <a:stretch/>
        </p:blipFill>
        <p:spPr>
          <a:xfrm>
            <a:off x="162290" y="971919"/>
            <a:ext cx="6316992" cy="50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16/21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71D35-75BE-8442-8194-D301AB973014}"/>
              </a:ext>
            </a:extLst>
          </p:cNvPr>
          <p:cNvSpPr/>
          <p:nvPr/>
        </p:nvSpPr>
        <p:spPr>
          <a:xfrm>
            <a:off x="7119188" y="1110489"/>
            <a:ext cx="42504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mean-of-number-of-couldn’t-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0.11 (MSE = 0.01,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0.01)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F83D8-7858-CC43-B1EE-B40A256F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2" t="2875" r="6144" b="2660"/>
          <a:stretch/>
        </p:blipFill>
        <p:spPr>
          <a:xfrm>
            <a:off x="115070" y="971919"/>
            <a:ext cx="6411432" cy="50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17/21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E888E-580B-E04F-AD89-1C18D4D9A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t="4883" r="6545" b="2459"/>
          <a:stretch/>
        </p:blipFill>
        <p:spPr>
          <a:xfrm>
            <a:off x="2652029" y="971919"/>
            <a:ext cx="6347637" cy="49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10290173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Variance Reduction | Control Variates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18/21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E8327-CA26-3343-A12F-2A11D343BA4C}"/>
              </a:ext>
            </a:extLst>
          </p:cNvPr>
          <p:cNvSpPr/>
          <p:nvPr/>
        </p:nvSpPr>
        <p:spPr>
          <a:xfrm>
            <a:off x="1785310" y="2390098"/>
            <a:ext cx="8081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This reduced the MSE of no purchase from </a:t>
            </a:r>
            <a:r>
              <a:rPr lang="en-US" sz="2400" b="1" u="sng" dirty="0">
                <a:latin typeface="+mj-lt"/>
              </a:rPr>
              <a:t>0.4990</a:t>
            </a:r>
            <a:r>
              <a:rPr lang="en-US" sz="2400" b="1" dirty="0">
                <a:latin typeface="+mj-lt"/>
              </a:rPr>
              <a:t> to </a:t>
            </a:r>
            <a:r>
              <a:rPr lang="en-US" sz="2400" b="1" u="sng" dirty="0">
                <a:latin typeface="+mj-lt"/>
              </a:rPr>
              <a:t>0.4200</a:t>
            </a:r>
            <a:r>
              <a:rPr lang="en-US" sz="2400" b="1" dirty="0">
                <a:latin typeface="+mj-lt"/>
              </a:rPr>
              <a:t> for a total of </a:t>
            </a:r>
            <a:r>
              <a:rPr lang="en-US" sz="2400" b="1" u="sng" dirty="0">
                <a:latin typeface="+mj-lt"/>
              </a:rPr>
              <a:t>188 simulation runs</a:t>
            </a:r>
            <a:r>
              <a:rPr lang="en-US" sz="24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06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9350805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Total revenue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19/21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6205B-018C-394C-836D-483EC946A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" t="1204" r="5800" b="3546"/>
          <a:stretch/>
        </p:blipFill>
        <p:spPr>
          <a:xfrm>
            <a:off x="136461" y="971919"/>
            <a:ext cx="6368649" cy="50806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C9D2F0-E521-B549-9CA0-FA021C943B12}"/>
              </a:ext>
            </a:extLst>
          </p:cNvPr>
          <p:cNvSpPr/>
          <p:nvPr/>
        </p:nvSpPr>
        <p:spPr>
          <a:xfrm>
            <a:off x="7119187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mean-of-total-revenue: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101880 (MSE = 434160,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545010)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87915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116100 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79500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44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48" y="2173184"/>
            <a:ext cx="9144000" cy="1472540"/>
          </a:xfrm>
        </p:spPr>
        <p:txBody>
          <a:bodyPr>
            <a:noAutofit/>
          </a:bodyPr>
          <a:lstStyle/>
          <a:p>
            <a:pPr algn="l"/>
            <a:r>
              <a:rPr lang="en-US" sz="3000" b="1" u="sng" dirty="0"/>
              <a:t>Yield management</a:t>
            </a:r>
            <a:r>
              <a:rPr lang="en-US" sz="3000" dirty="0"/>
              <a:t>: a variable pricing strategy based on understanding and anticipating consumer behavior in order to maximize revenue or profits.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2/21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F730C-5529-C14E-B001-D84A71BFB3B6}"/>
              </a:ext>
            </a:extLst>
          </p:cNvPr>
          <p:cNvSpPr txBox="1"/>
          <p:nvPr/>
        </p:nvSpPr>
        <p:spPr>
          <a:xfrm>
            <a:off x="1253848" y="5562253"/>
            <a:ext cx="644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*Source: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Yield_management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Discussion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20/21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069973"/>
            <a:ext cx="9144000" cy="4440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en-US" sz="2800" b="1" u="sng" dirty="0" err="1"/>
              <a:t>QoS</a:t>
            </a:r>
            <a:r>
              <a:rPr lang="en-US" sz="2800" b="1" u="sng" dirty="0"/>
              <a:t>:</a:t>
            </a:r>
            <a:r>
              <a:rPr lang="en-US" sz="2800" dirty="0"/>
              <a:t>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1st scenario better -  fewer no purchase customers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flight almost always sold out  </a:t>
            </a:r>
          </a:p>
          <a:p>
            <a:pPr algn="l"/>
            <a:endParaRPr lang="en-US" sz="2800" dirty="0"/>
          </a:p>
          <a:p>
            <a:pPr marL="457200" indent="-457200" algn="l">
              <a:buFontTx/>
              <a:buChar char="-"/>
            </a:pPr>
            <a:r>
              <a:rPr lang="en-US" sz="2800" dirty="0"/>
              <a:t>There are always costumers that couldn’t purchase (not enough for recruiting a new plane)</a:t>
            </a:r>
          </a:p>
          <a:p>
            <a:pPr marL="457200" indent="-457200" algn="l">
              <a:buFontTx/>
              <a:buChar char="-"/>
            </a:pPr>
            <a:endParaRPr lang="en-US" sz="2800" b="1" dirty="0"/>
          </a:p>
          <a:p>
            <a:pPr marL="457200" indent="-457200" algn="l">
              <a:buFontTx/>
              <a:buChar char="-"/>
            </a:pPr>
            <a:r>
              <a:rPr lang="en-US" sz="2800" b="1" dirty="0"/>
              <a:t>Revenue</a:t>
            </a:r>
            <a:r>
              <a:rPr lang="en-US" sz="2800" dirty="0"/>
              <a:t> </a:t>
            </a:r>
          </a:p>
          <a:p>
            <a:pPr algn="l"/>
            <a:r>
              <a:rPr lang="en-US" sz="2800" dirty="0"/>
              <a:t>-    1st almost always max </a:t>
            </a:r>
          </a:p>
          <a:p>
            <a:pPr marL="457200" indent="-457200" algn="l">
              <a:buFontTx/>
              <a:buChar char="-"/>
            </a:pPr>
            <a:r>
              <a:rPr lang="en-US" sz="2800" dirty="0"/>
              <a:t>Probability of low revenue for the 2</a:t>
            </a:r>
            <a:r>
              <a:rPr lang="en-US" sz="2800" baseline="30000" dirty="0"/>
              <a:t>nd</a:t>
            </a:r>
            <a:r>
              <a:rPr lang="en-US" sz="2800" dirty="0"/>
              <a:t> scenario 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236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21/21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1ACFE-2BCE-3F43-9D6C-224AC0A40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424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Project Description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3/21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3E1A11-07BC-B04E-A70C-CA2556936253}"/>
              </a:ext>
            </a:extLst>
          </p:cNvPr>
          <p:cNvSpPr txBox="1">
            <a:spLocks/>
          </p:cNvSpPr>
          <p:nvPr/>
        </p:nvSpPr>
        <p:spPr>
          <a:xfrm>
            <a:off x="588842" y="1198319"/>
            <a:ext cx="9144000" cy="4440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single flight </a:t>
            </a:r>
            <a:r>
              <a:rPr lang="en-US" sz="2400" dirty="0"/>
              <a:t>scheduled from Geneva to Washington, DC.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The airline company: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00" dirty="0"/>
          </a:p>
          <a:p>
            <a:pPr algn="l"/>
            <a:r>
              <a:rPr lang="en-US" sz="2400" dirty="0"/>
              <a:t>   	-  offers </a:t>
            </a:r>
            <a:r>
              <a:rPr lang="en-US" sz="2400" b="1" dirty="0"/>
              <a:t>nine fare products</a:t>
            </a:r>
            <a:r>
              <a:rPr lang="en-US" sz="2400" dirty="0"/>
              <a:t>;</a:t>
            </a:r>
          </a:p>
          <a:p>
            <a:pPr algn="l"/>
            <a:r>
              <a:rPr lang="en-US" sz="2400" dirty="0"/>
              <a:t>	-  classifies the passengers into </a:t>
            </a:r>
            <a:r>
              <a:rPr lang="en-US" sz="2400" b="1" dirty="0"/>
              <a:t>three segments </a:t>
            </a:r>
            <a:r>
              <a:rPr lang="en-US" sz="2400" dirty="0"/>
              <a:t>		   	   (Business, Leisure, Economy).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Each passenger segment has a different arrival rate.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Passengers from each segment have similar behavior represented by </a:t>
            </a:r>
            <a:r>
              <a:rPr lang="en-US" sz="2400" b="1" dirty="0"/>
              <a:t>preference weights </a:t>
            </a:r>
            <a:r>
              <a:rPr lang="en-US" sz="2400" dirty="0"/>
              <a:t>for each fare.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The plane has a capacity of </a:t>
            </a:r>
            <a:r>
              <a:rPr lang="en-US" sz="2400" b="1" dirty="0"/>
              <a:t>180 seats</a:t>
            </a:r>
            <a:r>
              <a:rPr lang="en-US" sz="2400" dirty="0"/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07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4/21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73789"/>
            <a:ext cx="10911496" cy="5067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State variables: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t: </a:t>
            </a:r>
            <a:r>
              <a:rPr lang="en-US" sz="2400" dirty="0"/>
              <a:t>		   	        	   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revenues: </a:t>
            </a:r>
            <a:r>
              <a:rPr lang="en-US" sz="2400" dirty="0"/>
              <a:t>		        	    Revenue at time events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segments: </a:t>
            </a:r>
            <a:r>
              <a:rPr lang="en-US" sz="2400" b="1" dirty="0"/>
              <a:t>	</a:t>
            </a:r>
            <a:r>
              <a:rPr lang="en-US" sz="2400" dirty="0"/>
              <a:t>                     	    Segment type at time events</a:t>
            </a:r>
          </a:p>
          <a:p>
            <a:pPr algn="l"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Parameters (scenario):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.PLANNING_HORIZON: </a:t>
            </a:r>
            <a:r>
              <a:rPr lang="en-US" sz="2400" b="1" dirty="0"/>
              <a:t>	    </a:t>
            </a:r>
            <a:r>
              <a:rPr lang="en-US" sz="2400" dirty="0"/>
              <a:t>Planning horizon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.NUMBER_OF_PRODUCTS: </a:t>
            </a:r>
            <a:r>
              <a:rPr lang="en-US" sz="2400" dirty="0"/>
              <a:t>	    Number of fare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MaxLAMBDA_BUSINESS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  <a:endParaRPr lang="en-US" sz="24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MaxLAMBDA_LEISURE</a:t>
            </a:r>
            <a:r>
              <a:rPr lang="en-US" sz="2000" b="1" dirty="0"/>
              <a:t>:</a:t>
            </a:r>
            <a:r>
              <a:rPr lang="en-US" sz="2000" dirty="0"/>
              <a:t>                   </a:t>
            </a:r>
            <a:r>
              <a:rPr lang="en-US" sz="2400" dirty="0"/>
              <a:t>Maximum arrival rates for each passenger segment</a:t>
            </a:r>
            <a:endParaRPr lang="en-US" sz="24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MaxLAMBDA_ECONOMY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BusinessWeights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LeisureWeights</a:t>
            </a:r>
            <a:r>
              <a:rPr lang="en-US" sz="2000" b="1" dirty="0"/>
              <a:t>:	</a:t>
            </a:r>
            <a:r>
              <a:rPr lang="en-US" sz="1600" b="1" dirty="0"/>
              <a:t>	      </a:t>
            </a:r>
            <a:r>
              <a:rPr lang="en-US" sz="2400" dirty="0"/>
              <a:t>Preference weights vectors for each passenger segment</a:t>
            </a:r>
            <a:endParaRPr lang="en-US" sz="16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EconomyWeights</a:t>
            </a:r>
            <a:r>
              <a:rPr lang="en-US" sz="2000" b="1" dirty="0"/>
              <a:t>: </a:t>
            </a:r>
            <a:r>
              <a:rPr lang="en-US" sz="1600" b="1" dirty="0"/>
              <a:t>	            	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.revenues:                   </a:t>
            </a:r>
            <a:r>
              <a:rPr lang="en-US" sz="1600" b="1" dirty="0"/>
              <a:t>	            	      </a:t>
            </a:r>
            <a:r>
              <a:rPr lang="en-US" sz="2400" dirty="0"/>
              <a:t>Revenue for each fare product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CaseIndex</a:t>
            </a:r>
            <a:r>
              <a:rPr lang="en-US" sz="2400" dirty="0"/>
              <a:t>:			    Scenario index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32F7DDC-8362-7B48-B280-9EA250D735FA}"/>
              </a:ext>
            </a:extLst>
          </p:cNvPr>
          <p:cNvSpPr/>
          <p:nvPr/>
        </p:nvSpPr>
        <p:spPr>
          <a:xfrm rot="10800000">
            <a:off x="3848322" y="3734881"/>
            <a:ext cx="336813" cy="82647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5BC7642-C427-754D-A326-2B382F9E17CB}"/>
              </a:ext>
            </a:extLst>
          </p:cNvPr>
          <p:cNvSpPr/>
          <p:nvPr/>
        </p:nvSpPr>
        <p:spPr>
          <a:xfrm rot="10800000">
            <a:off x="3848322" y="4611912"/>
            <a:ext cx="336813" cy="82647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5/21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633143-D391-E44E-8950-F6EB53487D1C}"/>
              </a:ext>
            </a:extLst>
          </p:cNvPr>
          <p:cNvSpPr txBox="1">
            <a:spLocks/>
          </p:cNvSpPr>
          <p:nvPr/>
        </p:nvSpPr>
        <p:spPr>
          <a:xfrm>
            <a:off x="588842" y="1173789"/>
            <a:ext cx="10911496" cy="1710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Control variables: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available_seats_for_fare</a:t>
            </a:r>
            <a:r>
              <a:rPr lang="en-US" sz="2000" b="1" dirty="0"/>
              <a:t>:	 </a:t>
            </a:r>
            <a:r>
              <a:rPr lang="en-US" sz="2400" dirty="0"/>
              <a:t>Booking limit for each fare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available_fares</a:t>
            </a:r>
            <a:r>
              <a:rPr lang="en-US" sz="2000" b="1" dirty="0"/>
              <a:t>: </a:t>
            </a:r>
            <a:r>
              <a:rPr lang="en-US" sz="2400" dirty="0"/>
              <a:t>		 Available products at time events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43E24-D868-D44B-8E3D-1236245AFA18}"/>
              </a:ext>
            </a:extLst>
          </p:cNvPr>
          <p:cNvGrpSpPr/>
          <p:nvPr/>
        </p:nvGrpSpPr>
        <p:grpSpPr>
          <a:xfrm>
            <a:off x="2723148" y="2794844"/>
            <a:ext cx="6642883" cy="3290040"/>
            <a:chOff x="2723148" y="2794844"/>
            <a:chExt cx="6642883" cy="32900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DCCE09-A45B-D041-BF71-E458F9E5FD3F}"/>
                </a:ext>
              </a:extLst>
            </p:cNvPr>
            <p:cNvGrpSpPr/>
            <p:nvPr/>
          </p:nvGrpSpPr>
          <p:grpSpPr>
            <a:xfrm>
              <a:off x="2723148" y="2794844"/>
              <a:ext cx="6642883" cy="3290040"/>
              <a:chOff x="3514448" y="2688703"/>
              <a:chExt cx="4622800" cy="32900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842B65-D578-664E-A00E-F171138970B4}"/>
                  </a:ext>
                </a:extLst>
              </p:cNvPr>
              <p:cNvGrpSpPr/>
              <p:nvPr/>
            </p:nvGrpSpPr>
            <p:grpSpPr>
              <a:xfrm>
                <a:off x="3514448" y="2688703"/>
                <a:ext cx="4622800" cy="3290040"/>
                <a:chOff x="3514448" y="2688703"/>
                <a:chExt cx="4622800" cy="329004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F1EEE29-9F3A-434B-B585-23D19792B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107"/>
                <a:stretch/>
              </p:blipFill>
              <p:spPr>
                <a:xfrm>
                  <a:off x="3514448" y="2688703"/>
                  <a:ext cx="4622800" cy="3290040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6CB798C-60B1-014D-9A10-C5BD96E9B1A3}"/>
                    </a:ext>
                  </a:extLst>
                </p:cNvPr>
                <p:cNvSpPr/>
                <p:nvPr/>
              </p:nvSpPr>
              <p:spPr>
                <a:xfrm>
                  <a:off x="3851031" y="3085747"/>
                  <a:ext cx="1248507" cy="444461"/>
                </a:xfrm>
                <a:prstGeom prst="rect">
                  <a:avLst/>
                </a:prstGeom>
                <a:solidFill>
                  <a:srgbClr val="94D7F8"/>
                </a:solidFill>
                <a:ln>
                  <a:solidFill>
                    <a:srgbClr val="94D7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BD6A78-42AD-9448-989C-8854CB7E21F5}"/>
                  </a:ext>
                </a:extLst>
              </p:cNvPr>
              <p:cNvSpPr txBox="1"/>
              <p:nvPr/>
            </p:nvSpPr>
            <p:spPr>
              <a:xfrm>
                <a:off x="3516922" y="3085761"/>
                <a:ext cx="1582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SELECT 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b="1" dirty="0"/>
                  <a:t>YOUR FARE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6C7ED7-2500-3244-A3FB-D228F3391DD9}"/>
                </a:ext>
              </a:extLst>
            </p:cNvPr>
            <p:cNvSpPr/>
            <p:nvPr/>
          </p:nvSpPr>
          <p:spPr>
            <a:xfrm>
              <a:off x="7666074" y="3423684"/>
              <a:ext cx="1158949" cy="1081248"/>
            </a:xfrm>
            <a:prstGeom prst="rect">
              <a:avLst/>
            </a:prstGeom>
            <a:solidFill>
              <a:srgbClr val="94D7F8"/>
            </a:solidFill>
            <a:ln>
              <a:solidFill>
                <a:srgbClr val="94D7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201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6/21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CDF033-D3C4-A744-B6B9-EC2E535954A1}"/>
              </a:ext>
            </a:extLst>
          </p:cNvPr>
          <p:cNvSpPr/>
          <p:nvPr/>
        </p:nvSpPr>
        <p:spPr>
          <a:xfrm>
            <a:off x="1285104" y="1136823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Generating arrival rates for the three segments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38B44-B9A7-BE45-9462-4D7EE8314210}"/>
              </a:ext>
            </a:extLst>
          </p:cNvPr>
          <p:cNvSpPr/>
          <p:nvPr/>
        </p:nvSpPr>
        <p:spPr>
          <a:xfrm>
            <a:off x="1285104" y="2076601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>
                <a:latin typeface="+mj-lt"/>
              </a:rPr>
              <a:t>Event List is updated</a:t>
            </a:r>
          </a:p>
          <a:p>
            <a:pPr algn="ctr"/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A6F2E-8394-6143-B7A4-F6490E4D99E3}"/>
              </a:ext>
            </a:extLst>
          </p:cNvPr>
          <p:cNvSpPr/>
          <p:nvPr/>
        </p:nvSpPr>
        <p:spPr>
          <a:xfrm>
            <a:off x="1274945" y="3009559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First event is drawn from the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848D0-2A3A-EF43-B1DD-E5338FF45C8B}"/>
              </a:ext>
            </a:extLst>
          </p:cNvPr>
          <p:cNvSpPr/>
          <p:nvPr/>
        </p:nvSpPr>
        <p:spPr>
          <a:xfrm>
            <a:off x="1274945" y="3945858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Selection of fare product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1642C-B8F5-6142-9D3A-FE8F8E0F49FF}"/>
              </a:ext>
            </a:extLst>
          </p:cNvPr>
          <p:cNvSpPr/>
          <p:nvPr/>
        </p:nvSpPr>
        <p:spPr>
          <a:xfrm>
            <a:off x="5739609" y="1141150"/>
            <a:ext cx="2376046" cy="60365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Simulation starts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D7B9-0FB1-5649-9FA3-AECCF7F4BA9C}"/>
              </a:ext>
            </a:extLst>
          </p:cNvPr>
          <p:cNvSpPr/>
          <p:nvPr/>
        </p:nvSpPr>
        <p:spPr>
          <a:xfrm>
            <a:off x="5764302" y="2075045"/>
            <a:ext cx="2351354" cy="6095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UpdatedEventList.m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Arrival rates are sorted by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chronological order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43129-0D29-F341-B113-C97B61810D73}"/>
              </a:ext>
            </a:extLst>
          </p:cNvPr>
          <p:cNvSpPr/>
          <p:nvPr/>
        </p:nvSpPr>
        <p:spPr>
          <a:xfrm>
            <a:off x="5739610" y="4902215"/>
            <a:ext cx="2376046" cy="6079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sample_fare_product.m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based on preference weights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9A744-B2BC-E549-9589-8A83B401C534}"/>
              </a:ext>
            </a:extLst>
          </p:cNvPr>
          <p:cNvSpPr/>
          <p:nvPr/>
        </p:nvSpPr>
        <p:spPr>
          <a:xfrm>
            <a:off x="8115655" y="1132706"/>
            <a:ext cx="2051419" cy="6120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NewEvent.m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based on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and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segment type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96537D8-B5D3-9848-967E-7810C52AC3A8}"/>
              </a:ext>
            </a:extLst>
          </p:cNvPr>
          <p:cNvSpPr/>
          <p:nvPr/>
        </p:nvSpPr>
        <p:spPr>
          <a:xfrm>
            <a:off x="3365170" y="1767093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BA34933-AE3C-CC4E-B657-62E3940FFFF8}"/>
              </a:ext>
            </a:extLst>
          </p:cNvPr>
          <p:cNvSpPr/>
          <p:nvPr/>
        </p:nvSpPr>
        <p:spPr>
          <a:xfrm>
            <a:off x="3365170" y="2714502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56906E6-73B9-EE4A-81A7-423A340B314E}"/>
              </a:ext>
            </a:extLst>
          </p:cNvPr>
          <p:cNvSpPr/>
          <p:nvPr/>
        </p:nvSpPr>
        <p:spPr>
          <a:xfrm>
            <a:off x="3365170" y="3644699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514A1E-D69C-B249-A58B-812E292F521F}"/>
              </a:ext>
            </a:extLst>
          </p:cNvPr>
          <p:cNvSpPr/>
          <p:nvPr/>
        </p:nvSpPr>
        <p:spPr>
          <a:xfrm>
            <a:off x="1274945" y="4902215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+mj-lt"/>
              </a:rPr>
              <a:t>Next event is generated and added to the list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F590E49-5124-E844-8AB4-52F6D2165647}"/>
              </a:ext>
            </a:extLst>
          </p:cNvPr>
          <p:cNvSpPr/>
          <p:nvPr/>
        </p:nvSpPr>
        <p:spPr>
          <a:xfrm>
            <a:off x="3365170" y="4597427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AE408D-4DEE-744B-B9FA-3CFCEB64E247}"/>
              </a:ext>
            </a:extLst>
          </p:cNvPr>
          <p:cNvGrpSpPr/>
          <p:nvPr/>
        </p:nvGrpSpPr>
        <p:grpSpPr>
          <a:xfrm>
            <a:off x="885820" y="2258721"/>
            <a:ext cx="399282" cy="3013369"/>
            <a:chOff x="885820" y="2258721"/>
            <a:chExt cx="399282" cy="30133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5F83A4-846B-1F49-86F6-C05C42B29987}"/>
                </a:ext>
              </a:extLst>
            </p:cNvPr>
            <p:cNvGrpSpPr/>
            <p:nvPr/>
          </p:nvGrpSpPr>
          <p:grpSpPr>
            <a:xfrm>
              <a:off x="885820" y="2258721"/>
              <a:ext cx="399282" cy="3013369"/>
              <a:chOff x="885820" y="2258721"/>
              <a:chExt cx="399282" cy="301336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72B35C-6E37-0142-B7E7-829E29CD291C}"/>
                  </a:ext>
                </a:extLst>
              </p:cNvPr>
              <p:cNvGrpSpPr/>
              <p:nvPr/>
            </p:nvGrpSpPr>
            <p:grpSpPr>
              <a:xfrm>
                <a:off x="885820" y="2258721"/>
                <a:ext cx="399282" cy="3013369"/>
                <a:chOff x="885820" y="2258721"/>
                <a:chExt cx="399282" cy="301336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B1EA95CB-0411-1745-A3F4-AB979331219E}"/>
                    </a:ext>
                  </a:extLst>
                </p:cNvPr>
                <p:cNvGrpSpPr/>
                <p:nvPr/>
              </p:nvGrpSpPr>
              <p:grpSpPr>
                <a:xfrm>
                  <a:off x="885820" y="2258721"/>
                  <a:ext cx="399282" cy="3013369"/>
                  <a:chOff x="885820" y="2258721"/>
                  <a:chExt cx="399282" cy="3013369"/>
                </a:xfrm>
              </p:grpSpPr>
              <p:sp>
                <p:nvSpPr>
                  <p:cNvPr id="27" name="Down Arrow 26">
                    <a:extLst>
                      <a:ext uri="{FF2B5EF4-FFF2-40B4-BE49-F238E27FC236}">
                        <a16:creationId xmlns:a16="http://schemas.microsoft.com/office/drawing/2014/main" id="{A9CB7970-B779-1344-B4CA-EA66F5B764B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8096" y="2280937"/>
                    <a:ext cx="304532" cy="260100"/>
                  </a:xfrm>
                  <a:prstGeom prst="downArrow">
                    <a:avLst>
                      <a:gd name="adj1" fmla="val 33770"/>
                      <a:gd name="adj2" fmla="val 54058"/>
                    </a:avLst>
                  </a:prstGeom>
                  <a:solidFill>
                    <a:schemeClr val="bg1"/>
                  </a:solidFill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70958E88-AE56-954E-A621-1C260AB92D0B}"/>
                      </a:ext>
                    </a:extLst>
                  </p:cNvPr>
                  <p:cNvSpPr/>
                  <p:nvPr/>
                </p:nvSpPr>
                <p:spPr>
                  <a:xfrm flipH="1">
                    <a:off x="885820" y="2358872"/>
                    <a:ext cx="89798" cy="2913218"/>
                  </a:xfrm>
                  <a:prstGeom prst="rect">
                    <a:avLst/>
                  </a:prstGeom>
                  <a:noFill/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043C9B2-14F4-C843-8812-27AB4515E0A6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043831" y="5030820"/>
                    <a:ext cx="83261" cy="399280"/>
                  </a:xfrm>
                  <a:prstGeom prst="rect">
                    <a:avLst/>
                  </a:prstGeom>
                  <a:noFill/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2E8F78-3C3B-8E48-A2C1-E37EBF20F01A}"/>
                    </a:ext>
                  </a:extLst>
                </p:cNvPr>
                <p:cNvSpPr/>
                <p:nvPr/>
              </p:nvSpPr>
              <p:spPr>
                <a:xfrm>
                  <a:off x="930719" y="2386581"/>
                  <a:ext cx="222074" cy="482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41C6A3C-211F-0F4A-90BD-62FDF463874F}"/>
                  </a:ext>
                </a:extLst>
              </p:cNvPr>
              <p:cNvSpPr/>
              <p:nvPr/>
            </p:nvSpPr>
            <p:spPr>
              <a:xfrm flipV="1">
                <a:off x="904107" y="5212656"/>
                <a:ext cx="345987" cy="36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69512E-9A9D-B546-BFF0-A7D71B585176}"/>
                </a:ext>
              </a:extLst>
            </p:cNvPr>
            <p:cNvSpPr/>
            <p:nvPr/>
          </p:nvSpPr>
          <p:spPr>
            <a:xfrm rot="5400000" flipV="1">
              <a:off x="-496817" y="3790580"/>
              <a:ext cx="2844000" cy="3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97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 – An example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7/21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608F1-46D8-5344-9E32-847A31639CE5}"/>
              </a:ext>
            </a:extLst>
          </p:cNvPr>
          <p:cNvSpPr/>
          <p:nvPr/>
        </p:nvSpPr>
        <p:spPr>
          <a:xfrm>
            <a:off x="959426" y="3187498"/>
            <a:ext cx="8571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Calibri" panose="020F0502020204030204" pitchFamily="34" charset="0"/>
              </a:rPr>
              <a:t>A </a:t>
            </a:r>
            <a:r>
              <a:rPr lang="en-US" sz="2400" b="1" dirty="0">
                <a:latin typeface="+mj-lt"/>
                <a:cs typeface="Calibri" panose="020F0502020204030204" pitchFamily="34" charset="0"/>
              </a:rPr>
              <a:t>business costumer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arrives. The arrival rate is:  </a:t>
            </a:r>
            <a:r>
              <a:rPr lang="en-US" sz="2400" b="1" dirty="0">
                <a:latin typeface="+mj-lt"/>
                <a:cs typeface="Calibri" panose="020F0502020204030204" pitchFamily="34" charset="0"/>
              </a:rPr>
              <a:t>𝜆(𝑡) = 1.2 sin 𝑡 </a:t>
            </a:r>
            <a:endParaRPr lang="en-US" sz="2400" b="1" dirty="0"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9B887-30C2-EF48-B6DA-03F5DEEFB179}"/>
              </a:ext>
            </a:extLst>
          </p:cNvPr>
          <p:cNvGrpSpPr/>
          <p:nvPr/>
        </p:nvGrpSpPr>
        <p:grpSpPr>
          <a:xfrm>
            <a:off x="959427" y="1124752"/>
            <a:ext cx="9732842" cy="1852942"/>
            <a:chOff x="959427" y="1124752"/>
            <a:chExt cx="9732842" cy="1852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9E73E6-4F05-4440-8092-ADEFD67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427" y="1124752"/>
              <a:ext cx="9732842" cy="14836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71D594-EB70-E545-8995-CA02C6D46D3D}"/>
                </a:ext>
              </a:extLst>
            </p:cNvPr>
            <p:cNvSpPr txBox="1"/>
            <p:nvPr/>
          </p:nvSpPr>
          <p:spPr>
            <a:xfrm>
              <a:off x="2678201" y="2608362"/>
              <a:ext cx="629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Table 1: Passenger segment/fare product preference weights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69628-9CEB-F840-BCA5-30CAEA379EAA}"/>
                  </a:ext>
                </a:extLst>
              </p:cNvPr>
              <p:cNvSpPr/>
              <p:nvPr/>
            </p:nvSpPr>
            <p:spPr>
              <a:xfrm>
                <a:off x="959425" y="3705999"/>
                <a:ext cx="973284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>
                    <a:effectLst/>
                    <a:latin typeface="+mj-lt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f the products offered are 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A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 and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 B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, the probabilities of purchasing the fare products: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= 11/(11 + 15 + 8)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= 15/(11 + 15 + 8) respectively.</a:t>
                </a:r>
              </a:p>
              <a:p>
                <a:endParaRPr lang="en-US" sz="2400" dirty="0">
                  <a:latin typeface="+mj-lt"/>
                  <a:cs typeface="Calibri" panose="020F0502020204030204" pitchFamily="34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While the probability of making 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no purchase 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is: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𝑁𝑃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 = 8/(11 + 15 + 8).</a:t>
                </a:r>
              </a:p>
              <a:p>
                <a:endParaRPr lang="en-US" sz="2400" dirty="0">
                  <a:effectLst/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69628-9CEB-F840-BCA5-30CAEA37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25" y="3705999"/>
                <a:ext cx="9732843" cy="2677656"/>
              </a:xfrm>
              <a:prstGeom prst="rect">
                <a:avLst/>
              </a:prstGeom>
              <a:blipFill>
                <a:blip r:embed="rId4"/>
                <a:stretch>
                  <a:fillRect l="-913" t="-1887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0E8077-3DAB-7441-ABF6-A4B37BF79C5A}"/>
              </a:ext>
            </a:extLst>
          </p:cNvPr>
          <p:cNvSpPr/>
          <p:nvPr/>
        </p:nvSpPr>
        <p:spPr>
          <a:xfrm>
            <a:off x="959425" y="1681655"/>
            <a:ext cx="9732843" cy="294290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1C7DFC-F696-0741-8D17-7A4289BA488F}"/>
              </a:ext>
            </a:extLst>
          </p:cNvPr>
          <p:cNvSpPr/>
          <p:nvPr/>
        </p:nvSpPr>
        <p:spPr>
          <a:xfrm>
            <a:off x="3605048" y="1681655"/>
            <a:ext cx="59909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D3262-FD59-244C-B06C-8ABE8D3FC0F5}"/>
              </a:ext>
            </a:extLst>
          </p:cNvPr>
          <p:cNvSpPr/>
          <p:nvPr/>
        </p:nvSpPr>
        <p:spPr>
          <a:xfrm>
            <a:off x="4204138" y="1679691"/>
            <a:ext cx="600444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D9530-43F6-314D-A445-2FCC9CD15DE1}"/>
              </a:ext>
            </a:extLst>
          </p:cNvPr>
          <p:cNvSpPr/>
          <p:nvPr/>
        </p:nvSpPr>
        <p:spPr>
          <a:xfrm>
            <a:off x="8658224" y="1681655"/>
            <a:ext cx="2034043" cy="314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Two scenarios to be investigated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8/21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29350"/>
            <a:ext cx="9144000" cy="4440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Both"/>
            </a:pPr>
            <a:r>
              <a:rPr lang="en-US" sz="2600" dirty="0"/>
              <a:t>All fares available from t = 179.</a:t>
            </a:r>
          </a:p>
          <a:p>
            <a:pPr marL="514350" indent="-514350" algn="l">
              <a:buAutoNum type="arabicParenBoth"/>
            </a:pPr>
            <a:endParaRPr lang="en-US" sz="2600" dirty="0"/>
          </a:p>
          <a:p>
            <a:pPr marL="514350" indent="-514350" algn="l">
              <a:buAutoNum type="arabicParenBoth"/>
            </a:pPr>
            <a:endParaRPr lang="en-US" sz="2600" dirty="0"/>
          </a:p>
          <a:p>
            <a:pPr marL="514350" indent="-514350" algn="l">
              <a:buAutoNum type="arabicParenBoth"/>
            </a:pPr>
            <a:r>
              <a:rPr lang="en-US" sz="2600" dirty="0"/>
              <a:t>Only one product offered at a time. Starting with the most cost-effective product to the most expensive one. Continues till all fare products are sold out or plane departure.</a:t>
            </a:r>
          </a:p>
          <a:p>
            <a:pPr algn="l"/>
            <a:endParaRPr lang="en-US" sz="2600" dirty="0"/>
          </a:p>
          <a:p>
            <a:pPr algn="l"/>
            <a:endParaRPr lang="en-US" sz="2600" dirty="0"/>
          </a:p>
          <a:p>
            <a:pPr marL="457200" indent="-457200" algn="l">
              <a:buFontTx/>
              <a:buChar char="-"/>
            </a:pPr>
            <a:r>
              <a:rPr lang="en-US" sz="2600" dirty="0"/>
              <a:t>Booking limit of 20 seats for both scenarios.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754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Metrics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9/21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29350"/>
            <a:ext cx="5067679" cy="4440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Number of “No purchases”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Number of passengers that couldn’t purchase (flight fully-booked)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D0CE1-9E54-B946-B011-73D5A87BA3C1}"/>
              </a:ext>
            </a:extLst>
          </p:cNvPr>
          <p:cNvSpPr/>
          <p:nvPr/>
        </p:nvSpPr>
        <p:spPr>
          <a:xfrm>
            <a:off x="1509823" y="1397388"/>
            <a:ext cx="2668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Quality of Service</a:t>
            </a:r>
            <a:endParaRPr lang="en-US" u="sng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DC7C6B-B75A-2D4A-AFBD-A4F56A2805A7}"/>
              </a:ext>
            </a:extLst>
          </p:cNvPr>
          <p:cNvSpPr txBox="1">
            <a:spLocks/>
          </p:cNvSpPr>
          <p:nvPr/>
        </p:nvSpPr>
        <p:spPr>
          <a:xfrm>
            <a:off x="7272671" y="1397388"/>
            <a:ext cx="3256562" cy="2582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Total revenue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3CDA4-2D44-8C4B-8815-4090C7CBAAD0}"/>
              </a:ext>
            </a:extLst>
          </p:cNvPr>
          <p:cNvSpPr/>
          <p:nvPr/>
        </p:nvSpPr>
        <p:spPr>
          <a:xfrm>
            <a:off x="7631120" y="1401911"/>
            <a:ext cx="2101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Company’s profit</a:t>
            </a:r>
            <a:endParaRPr lang="en-US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67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846</Words>
  <Application>Microsoft Macintosh PowerPoint</Application>
  <PresentationFormat>Widescreen</PresentationFormat>
  <Paragraphs>220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Optimization and Simulation Simulation project</vt:lpstr>
      <vt:lpstr>Yield management: a variable pricing strategy based on understanding and anticipating consumer behavior in order to maximize revenue or profits.</vt:lpstr>
      <vt:lpstr>Project Description</vt:lpstr>
      <vt:lpstr>Discrete event simulation</vt:lpstr>
      <vt:lpstr>Discrete event simulation</vt:lpstr>
      <vt:lpstr>Discrete event simulation</vt:lpstr>
      <vt:lpstr>Discrete event simulation – An example</vt:lpstr>
      <vt:lpstr>Two scenarios to be investigated</vt:lpstr>
      <vt:lpstr>Metrics</vt:lpstr>
      <vt:lpstr>Scenario (1) - Results</vt:lpstr>
      <vt:lpstr>Scenario (1) - Results</vt:lpstr>
      <vt:lpstr>Scenario (1) - Results</vt:lpstr>
      <vt:lpstr>Scenario (1) - Variance Reduction | Control Variates</vt:lpstr>
      <vt:lpstr>Scenario (1) - Total revenue </vt:lpstr>
      <vt:lpstr>Scenario (2) - Results</vt:lpstr>
      <vt:lpstr>Scenario (2) - Results</vt:lpstr>
      <vt:lpstr>Scenario (2) - Results</vt:lpstr>
      <vt:lpstr>Scenario (2) - Variance Reduction | Control Variates</vt:lpstr>
      <vt:lpstr>Scenario (2) - Total revenue </vt:lpstr>
      <vt:lpstr>Discussion</vt:lpstr>
      <vt:lpstr>Thank you!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project</dc:title>
  <dc:creator>Microsoft Office User</dc:creator>
  <cp:lastModifiedBy>Microsoft Office User</cp:lastModifiedBy>
  <cp:revision>69</cp:revision>
  <dcterms:created xsi:type="dcterms:W3CDTF">2018-04-06T12:12:11Z</dcterms:created>
  <dcterms:modified xsi:type="dcterms:W3CDTF">2018-04-09T14:34:37Z</dcterms:modified>
</cp:coreProperties>
</file>